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91" r:id="rId3"/>
    <p:sldId id="256" r:id="rId4"/>
    <p:sldId id="257" r:id="rId5"/>
    <p:sldId id="286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4" r:id="rId19"/>
    <p:sldId id="272" r:id="rId20"/>
    <p:sldId id="282" r:id="rId21"/>
    <p:sldId id="289" r:id="rId22"/>
    <p:sldId id="283" r:id="rId23"/>
    <p:sldId id="284" r:id="rId24"/>
    <p:sldId id="290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285" r:id="rId3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85D6"/>
    <a:srgbClr val="663300"/>
    <a:srgbClr val="008000"/>
    <a:srgbClr val="009900"/>
    <a:srgbClr val="DE1F1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95" autoAdjust="0"/>
  </p:normalViewPr>
  <p:slideViewPr>
    <p:cSldViewPr>
      <p:cViewPr>
        <p:scale>
          <a:sx n="57" d="100"/>
          <a:sy n="57" d="100"/>
        </p:scale>
        <p:origin x="-446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83A18-397A-4E1B-96A7-C988DEEAE757}" type="datetimeFigureOut">
              <a:rPr lang="zh-CN" altLang="en-US"/>
              <a:pPr>
                <a:defRPr/>
              </a:pPr>
              <a:t>2013/2/2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9BA0C-F51E-4794-B525-B5CE5E4F40E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4DE26-0839-4EA3-BD9C-D1F90AFAE870}" type="datetimeFigureOut">
              <a:rPr lang="zh-CN" altLang="en-US"/>
              <a:pPr>
                <a:defRPr/>
              </a:pPr>
              <a:t>2013/2/2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F72E5-D408-488C-95C0-75F2B6CDFD8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F8B65-2560-473A-927F-C3B0A7D2BAEB}" type="datetimeFigureOut">
              <a:rPr lang="zh-CN" altLang="en-US"/>
              <a:pPr>
                <a:defRPr/>
              </a:pPr>
              <a:t>2013/2/2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065E2-4128-4FD3-8FDF-4A0E47B7CF2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F561C-CB9E-437D-B61A-A70A9717A16E}" type="datetimeFigureOut">
              <a:rPr lang="zh-CN" altLang="en-US"/>
              <a:pPr>
                <a:defRPr/>
              </a:pPr>
              <a:t>2013/2/2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36620-ACE4-4B83-8A33-786361B4B98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723E3-1C1D-4001-A983-DB327E6A1FC7}" type="datetimeFigureOut">
              <a:rPr lang="zh-CN" altLang="en-US"/>
              <a:pPr>
                <a:defRPr/>
              </a:pPr>
              <a:t>2013/2/2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D7ED7-DD3E-4E28-86DD-59142FC03A3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1CF3B-6D02-4D99-AF32-0A3B41205F08}" type="datetimeFigureOut">
              <a:rPr lang="zh-CN" altLang="en-US"/>
              <a:pPr>
                <a:defRPr/>
              </a:pPr>
              <a:t>2013/2/2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F90A8-0D7E-4A50-BF8C-76819B54607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4FBBB-68DA-44FF-B5B8-505464AF864B}" type="datetimeFigureOut">
              <a:rPr lang="zh-CN" altLang="en-US"/>
              <a:pPr>
                <a:defRPr/>
              </a:pPr>
              <a:t>2013/2/2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7B076-56C2-48AE-8508-49345B24F5C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6032E-A01F-4DEF-B523-6F6F7AE18FD8}" type="datetimeFigureOut">
              <a:rPr lang="zh-CN" altLang="en-US"/>
              <a:pPr>
                <a:defRPr/>
              </a:pPr>
              <a:t>2013/2/2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37D7E-AA11-455B-837E-8D55FD85983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D258F-BE1C-4CD2-8C48-013DEEE1B4DE}" type="datetimeFigureOut">
              <a:rPr lang="zh-CN" altLang="en-US"/>
              <a:pPr>
                <a:defRPr/>
              </a:pPr>
              <a:t>2013/2/2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3C3C5-9210-4BB7-A183-595D7957AD8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7C1F6-1174-4560-A757-EE48BED07210}" type="datetimeFigureOut">
              <a:rPr lang="zh-CN" altLang="en-US"/>
              <a:pPr>
                <a:defRPr/>
              </a:pPr>
              <a:t>2013/2/2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03B84-B3B0-4A34-A019-F361B79A832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E8A2E-C10C-4EC0-939A-5EEB03668992}" type="datetimeFigureOut">
              <a:rPr lang="zh-CN" altLang="en-US"/>
              <a:pPr>
                <a:defRPr/>
              </a:pPr>
              <a:t>2013/2/2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F3CEC-EA08-4144-8F64-E08F8D69533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2667FF4-FA9A-46C2-A9E8-9311699F2E0C}" type="datetimeFigureOut">
              <a:rPr lang="zh-CN" altLang="en-US"/>
              <a:pPr>
                <a:defRPr/>
              </a:pPr>
              <a:t>2013/2/2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AFE84F3-61D3-4D88-8E03-54D92B1FC60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hyperlink" Target="http://ru.wikipedia.org/wiki/%D0%A4%D0%B0%D0%B9%D0%BB:XiaozhuanQinquan_sized.jpg" TargetMode="External"/><Relationship Id="rId18" Type="http://schemas.openxmlformats.org/officeDocument/2006/relationships/image" Target="../media/image28.jpeg"/><Relationship Id="rId3" Type="http://schemas.openxmlformats.org/officeDocument/2006/relationships/hyperlink" Target="http://ru.wikipedia.org/wiki/%D0%A4%D0%B0%D0%B9%D0%BB:Seal_Eg.png" TargetMode="External"/><Relationship Id="rId21" Type="http://schemas.openxmlformats.org/officeDocument/2006/relationships/hyperlink" Target="http://ru.wikipedia.org/wiki/%D0%A4%D0%B0%D0%B9%D0%BB:KaishuOuyangxun.jpg" TargetMode="External"/><Relationship Id="rId7" Type="http://schemas.openxmlformats.org/officeDocument/2006/relationships/hyperlink" Target="http://ru.wikipedia.org/wiki/%D0%A4%D0%B0%D0%B9%D0%BB:Semi-Cur_Eg.svg" TargetMode="External"/><Relationship Id="rId12" Type="http://schemas.openxmlformats.org/officeDocument/2006/relationships/image" Target="../media/image25.png"/><Relationship Id="rId17" Type="http://schemas.openxmlformats.org/officeDocument/2006/relationships/hyperlink" Target="http://ru.wikipedia.org/wiki/%D0%A4%D0%B0%D0%B9%D0%BB:XingshuLantingxv.jpg" TargetMode="External"/><Relationship Id="rId2" Type="http://schemas.openxmlformats.org/officeDocument/2006/relationships/image" Target="../media/image20.jpeg"/><Relationship Id="rId16" Type="http://schemas.openxmlformats.org/officeDocument/2006/relationships/image" Target="../media/image27.jpeg"/><Relationship Id="rId20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hyperlink" Target="http://ru.wikipedia.org/wiki/%D0%A4%D0%B0%D0%B9%D0%BB:Kaishu.png" TargetMode="External"/><Relationship Id="rId5" Type="http://schemas.openxmlformats.org/officeDocument/2006/relationships/hyperlink" Target="http://ru.wikipedia.org/wiki/%D0%A4%D0%B0%D0%B9%D0%BB:Regular_and_clerical_script_eg.svg" TargetMode="External"/><Relationship Id="rId15" Type="http://schemas.openxmlformats.org/officeDocument/2006/relationships/hyperlink" Target="http://ru.wikipedia.org/wiki/%D0%A4%D0%B0%D0%B9%D0%BB:LishuHuashanmiao.jpg" TargetMode="External"/><Relationship Id="rId10" Type="http://schemas.openxmlformats.org/officeDocument/2006/relationships/image" Target="../media/image24.png"/><Relationship Id="rId19" Type="http://schemas.openxmlformats.org/officeDocument/2006/relationships/hyperlink" Target="http://ru.wikipedia.org/wiki/%D0%A4%D0%B0%D0%B9%D0%BB:Treatise_On_Calligraphy.jpg" TargetMode="External"/><Relationship Id="rId4" Type="http://schemas.openxmlformats.org/officeDocument/2006/relationships/image" Target="../media/image21.png"/><Relationship Id="rId9" Type="http://schemas.openxmlformats.org/officeDocument/2006/relationships/hyperlink" Target="http://ru.wikipedia.org/wiki/%D0%A4%D0%B0%D0%B9%D0%BB:Caoshu.png" TargetMode="External"/><Relationship Id="rId14" Type="http://schemas.openxmlformats.org/officeDocument/2006/relationships/image" Target="../media/image26.jpeg"/><Relationship Id="rId22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3314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13315" name="Picture 2" descr="http://l.paipaitxt.com/118851/11/03/16/104_10699748_7a4fee0101c638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Rectangle 6"/>
          <p:cNvSpPr>
            <a:spLocks/>
          </p:cNvSpPr>
          <p:nvPr/>
        </p:nvSpPr>
        <p:spPr bwMode="auto">
          <a:xfrm>
            <a:off x="3203575" y="3429000"/>
            <a:ext cx="63722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ru-RU" sz="4000" b="1">
                <a:solidFill>
                  <a:srgbClr val="FB85D6"/>
                </a:solidFill>
              </a:rPr>
              <a:t>КУЛЬТУРА КИТАЯ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图片 1" descr="927872_gallery-ru-2692418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214313"/>
            <a:ext cx="8858250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图片 1" descr="09331073e6efc640b25f9890da6b938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图片 2" descr="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313"/>
            <a:ext cx="9144000" cy="664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图片 1" descr="6509d86e42f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14313"/>
            <a:ext cx="8358187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图片 3" descr="1314985012_xiane_changchun_album_1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60350"/>
            <a:ext cx="4762500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图片 4" descr="image00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260350"/>
            <a:ext cx="381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图片 2" descr="initpintu_副本.jpg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图片 1" descr="1284454855_pic1302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图片 1" descr="P10098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85750"/>
            <a:ext cx="8704263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14" descr="http://img11.3lian.com/c1/psd02/01/45/65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05725" y="5949950"/>
            <a:ext cx="14382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http://www.chinfun.com/bbs/attachments/month_0812/20081224_536c57e94bb91006b23dguhqXKWucWC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1450"/>
            <a:ext cx="9753600" cy="732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Rectangle 4"/>
          <p:cNvSpPr>
            <a:spLocks noGrp="1"/>
          </p:cNvSpPr>
          <p:nvPr>
            <p:ph type="title" idx="4294967295"/>
          </p:nvPr>
        </p:nvSpPr>
        <p:spPr>
          <a:xfrm>
            <a:off x="323850" y="2420938"/>
            <a:ext cx="8229600" cy="1143000"/>
          </a:xfrm>
        </p:spPr>
        <p:txBody>
          <a:bodyPr/>
          <a:lstStyle/>
          <a:p>
            <a:r>
              <a:rPr lang="ru-RU" sz="4800" b="1" smtClean="0">
                <a:latin typeface="Arial" charset="0"/>
                <a:ea typeface="宋体" pitchFamily="2" charset="-122"/>
              </a:rPr>
              <a:t>КАЛЛИГРАФИЯ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8914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38915" name="Picture 4" descr="http://sc.studentboss.com/upload/art/images/qbasg0vm1sio1d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184150"/>
            <a:ext cx="9144000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altLang="zh-CN" sz="2400" b="1">
                <a:solidFill>
                  <a:srgbClr val="215968"/>
                </a:solidFill>
              </a:rPr>
              <a:t>             КИТАЙСКАЯ ПИСЬМЕННОСТЬ</a:t>
            </a:r>
          </a:p>
          <a:p>
            <a:pPr algn="just" eaLnBrk="0" hangingPunct="0"/>
            <a:r>
              <a:rPr lang="ru-RU" altLang="zh-CN" sz="2400" b="1">
                <a:solidFill>
                  <a:srgbClr val="215968"/>
                </a:solidFill>
                <a:latin typeface="Times New Roman" pitchFamily="18" charset="0"/>
                <a:cs typeface="Times New Roman" pitchFamily="18" charset="0"/>
              </a:rPr>
              <a:t>Китайская письменность </a:t>
            </a:r>
            <a:r>
              <a:rPr lang="ru-RU" altLang="zh-CN" sz="2400" b="1">
                <a:solidFill>
                  <a:srgbClr val="215968"/>
                </a:solidFill>
                <a:cs typeface="Times New Roman" pitchFamily="18" charset="0"/>
              </a:rPr>
              <a:t>–</a:t>
            </a:r>
            <a:r>
              <a:rPr lang="ru-RU" altLang="zh-CN" sz="2400" b="1">
                <a:solidFill>
                  <a:srgbClr val="215968"/>
                </a:solidFill>
                <a:latin typeface="Times New Roman" pitchFamily="18" charset="0"/>
                <a:cs typeface="Times New Roman" pitchFamily="18" charset="0"/>
              </a:rPr>
              <a:t> это самая древняя письменность в мире, которая широко используется и по сей день.</a:t>
            </a:r>
            <a:endParaRPr lang="ru-RU" altLang="zh-CN" sz="2400" b="1">
              <a:solidFill>
                <a:srgbClr val="215968"/>
              </a:solidFill>
            </a:endParaRPr>
          </a:p>
          <a:p>
            <a:pPr algn="just" eaLnBrk="0" hangingPunct="0"/>
            <a:r>
              <a:rPr lang="ru-RU" altLang="zh-CN" sz="2400" b="1">
                <a:solidFill>
                  <a:srgbClr val="215968"/>
                </a:solidFill>
                <a:latin typeface="Times New Roman" pitchFamily="18" charset="0"/>
                <a:cs typeface="Times New Roman" pitchFamily="18" charset="0"/>
              </a:rPr>
              <a:t>            В основе письменности Китая иероглифы </a:t>
            </a:r>
            <a:r>
              <a:rPr lang="ru-RU" altLang="zh-CN" sz="2400" b="1">
                <a:solidFill>
                  <a:srgbClr val="215968"/>
                </a:solidFill>
                <a:cs typeface="Times New Roman" pitchFamily="18" charset="0"/>
              </a:rPr>
              <a:t>–</a:t>
            </a:r>
            <a:r>
              <a:rPr lang="ru-RU" altLang="zh-CN" sz="2400" b="1">
                <a:solidFill>
                  <a:srgbClr val="215968"/>
                </a:solidFill>
                <a:latin typeface="Times New Roman" pitchFamily="18" charset="0"/>
                <a:cs typeface="Times New Roman" pitchFamily="18" charset="0"/>
              </a:rPr>
              <a:t> стилизованные знаки-рисунки, имеющие, как правило, не только фонетическое, но и смысловое значение. Именно поэтому китайскую письменность называют иероглифической или идеографической в противовес привычной нам алфавитной системе, где каждый знак обозначает только звук.</a:t>
            </a:r>
            <a:endParaRPr lang="ru-RU" altLang="zh-CN" sz="2400" b="1">
              <a:solidFill>
                <a:srgbClr val="21596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 descr="http://pic5.bbzhi.com/qitabizhi/zhongguofengshuimohuabizhi/zhongguofengshuimohuabizhi_474694_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8" name="Rectangle 6"/>
          <p:cNvSpPr>
            <a:spLocks noGrp="1"/>
          </p:cNvSpPr>
          <p:nvPr>
            <p:ph type="ctrTitle"/>
          </p:nvPr>
        </p:nvSpPr>
        <p:spPr>
          <a:xfrm>
            <a:off x="1835150" y="3933825"/>
            <a:ext cx="4537075" cy="1800225"/>
          </a:xfrm>
        </p:spPr>
        <p:txBody>
          <a:bodyPr/>
          <a:lstStyle/>
          <a:p>
            <a:r>
              <a:rPr lang="ru-RU" sz="4000" b="1" smtClean="0">
                <a:solidFill>
                  <a:srgbClr val="DE1F10"/>
                </a:solidFill>
                <a:latin typeface="Arial" charset="0"/>
                <a:ea typeface="宋体" pitchFamily="2" charset="-122"/>
              </a:rPr>
              <a:t>ЖИВОПИСЬ</a:t>
            </a:r>
            <a:br>
              <a:rPr lang="ru-RU" sz="4000" b="1" smtClean="0">
                <a:solidFill>
                  <a:srgbClr val="DE1F10"/>
                </a:solidFill>
                <a:latin typeface="Arial" charset="0"/>
                <a:ea typeface="宋体" pitchFamily="2" charset="-122"/>
              </a:rPr>
            </a:br>
            <a:r>
              <a:rPr lang="ru-RU" sz="4000" b="1" smtClean="0">
                <a:solidFill>
                  <a:srgbClr val="DE1F10"/>
                </a:solidFill>
                <a:latin typeface="Arial" charset="0"/>
                <a:ea typeface="宋体" pitchFamily="2" charset="-122"/>
              </a:rPr>
              <a:t> КАЛЛИГРАФИЯ</a:t>
            </a:r>
            <a:br>
              <a:rPr lang="ru-RU" sz="4000" b="1" smtClean="0">
                <a:solidFill>
                  <a:srgbClr val="DE1F10"/>
                </a:solidFill>
                <a:latin typeface="Arial" charset="0"/>
                <a:ea typeface="宋体" pitchFamily="2" charset="-122"/>
              </a:rPr>
            </a:br>
            <a:r>
              <a:rPr lang="ru-RU" sz="4000" b="1" smtClean="0">
                <a:solidFill>
                  <a:srgbClr val="DE1F10"/>
                </a:solidFill>
                <a:latin typeface="Arial" charset="0"/>
                <a:ea typeface="宋体" pitchFamily="2" charset="-122"/>
              </a:rPr>
              <a:t> ХАНЬФУ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4" descr="http://sc.studentboss.com/upload/art/images/qbasg0vm1sio1d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50825" y="625475"/>
            <a:ext cx="8893175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altLang="zh-CN" b="1">
                <a:solidFill>
                  <a:srgbClr val="215968"/>
                </a:solidFill>
              </a:rPr>
              <a:t>          </a:t>
            </a:r>
            <a:r>
              <a:rPr lang="ru-RU" altLang="zh-CN" sz="2400" b="1">
                <a:solidFill>
                  <a:srgbClr val="215968"/>
                </a:solidFill>
              </a:rPr>
              <a:t>Китайский язык: иероглифы</a:t>
            </a:r>
          </a:p>
          <a:p>
            <a:pPr algn="just" eaLnBrk="0" hangingPunct="0"/>
            <a:r>
              <a:rPr lang="ru-RU" altLang="zh-CN" sz="2400" b="1">
                <a:solidFill>
                  <a:srgbClr val="215968"/>
                </a:solidFill>
                <a:latin typeface="Times New Roman" pitchFamily="18" charset="0"/>
                <a:cs typeface="Times New Roman" pitchFamily="18" charset="0"/>
              </a:rPr>
              <a:t>Изначально иероглифы были простыми рисунками, и об их смысле можно было догадаться, но с дальнейшим развитием китайской письменности изображения все больше схематизировались, развивались, соединялись с другими, обогащаясь новыми значениями. В современном китайском языке по внешнему виду иероглифа практически невозможно догадаться о его смысле.</a:t>
            </a:r>
            <a:endParaRPr lang="ru-RU" altLang="zh-CN" sz="2400" b="1">
              <a:solidFill>
                <a:srgbClr val="21596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>
              <a:ea typeface="宋体" pitchFamily="2" charset="-122"/>
            </a:endParaRPr>
          </a:p>
        </p:txBody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>
              <a:ea typeface="宋体" pitchFamily="2" charset="-122"/>
            </a:endParaRPr>
          </a:p>
        </p:txBody>
      </p:sp>
      <p:pic>
        <p:nvPicPr>
          <p:cNvPr id="51204" name="Picture 4" descr="http://sc.studentboss.com/upload/art/images/qbasg0vm1sio1d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395288" y="1052513"/>
            <a:ext cx="82804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 altLang="zh-CN" sz="2400" b="1">
                <a:solidFill>
                  <a:srgbClr val="215968"/>
                </a:solidFill>
              </a:rPr>
              <a:t>Письменный китайский язык содержит иероглифы, состоящие из горизонтальных, вертикальных, наклонных черт, крючков и точек. Существуют даже особые правила их написания, придающие иероглифам их характерный вид.</a:t>
            </a:r>
          </a:p>
          <a:p>
            <a:pPr algn="just"/>
            <a:r>
              <a:rPr lang="ru-RU" altLang="zh-CN" sz="2400" b="1">
                <a:solidFill>
                  <a:srgbClr val="215968"/>
                </a:solidFill>
              </a:rPr>
              <a:t>Уникальная форма иероглифов сделала их предметом искусства. Умение красиво писать назвали китайской каллиграфией.</a:t>
            </a:r>
          </a:p>
          <a:p>
            <a:pPr algn="just"/>
            <a:r>
              <a:rPr lang="ru-RU" altLang="zh-CN" sz="2400" b="1">
                <a:solidFill>
                  <a:srgbClr val="215968"/>
                </a:solidFill>
              </a:rPr>
              <a:t>При создании китайской каллиграфии знаки китайского письма обычно изображаются в соответствии с правилами одного из пяти наиболее известных стилей. Они развивались вместе с китайским языком.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4" descr="http://sc.studentboss.com/upload/art/images/qbasg0vm1sio1d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0" y="19050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altLang="zh-CN" sz="2400" b="1">
                <a:solidFill>
                  <a:srgbClr val="215968"/>
                </a:solidFill>
                <a:latin typeface="Calibri" pitchFamily="34" charset="0"/>
                <a:cs typeface="Times New Roman" pitchFamily="18" charset="0"/>
              </a:rPr>
              <a:t>ОСНОВНЫЕ СТИЛИ КИТАЙСКОЙ КАЛЛИГРАФИИ</a:t>
            </a:r>
            <a:endParaRPr lang="en-US" altLang="zh-CN" sz="2400">
              <a:solidFill>
                <a:srgbClr val="215968"/>
              </a:solidFill>
            </a:endParaRPr>
          </a:p>
        </p:txBody>
      </p:sp>
      <p:graphicFrame>
        <p:nvGraphicFramePr>
          <p:cNvPr id="41000" name="Group 40"/>
          <p:cNvGraphicFramePr>
            <a:graphicFrameLocks noGrp="1"/>
          </p:cNvGraphicFramePr>
          <p:nvPr/>
        </p:nvGraphicFramePr>
        <p:xfrm>
          <a:off x="-36513" y="1196975"/>
          <a:ext cx="9180513" cy="5253038"/>
        </p:xfrm>
        <a:graphic>
          <a:graphicData uri="http://schemas.openxmlformats.org/drawingml/2006/table">
            <a:tbl>
              <a:tblPr/>
              <a:tblGrid>
                <a:gridCol w="1865313"/>
                <a:gridCol w="1828800"/>
                <a:gridCol w="1828800"/>
                <a:gridCol w="1828800"/>
                <a:gridCol w="1828800"/>
              </a:tblGrid>
              <a:tr h="1008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5968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ЧЖУАНЬШУ</a:t>
                      </a:r>
                      <a:endParaRPr kumimoji="0" lang="zh-CN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15968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5968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ЛИШУ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15968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5968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СИНШУ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15968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5968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ЦАОШУ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15968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5968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КАЙШУ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15968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1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215968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215968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215968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215968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215968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215968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3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0989" name="图片 18" descr="Seal Eg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2708275"/>
            <a:ext cx="12954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0" name="图片 19" descr="Regular and clerical script eg.sv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24075" y="2708275"/>
            <a:ext cx="123983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1" name="图片 20" descr="Semi-Cur Eg.sv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95738" y="2708275"/>
            <a:ext cx="11684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2" name="图片 21" descr="Caoshu.png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95963" y="2708275"/>
            <a:ext cx="1223962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3" name="图片 22" descr="Kaishu.png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740650" y="2636838"/>
            <a:ext cx="1023938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4" name="图片 23" descr="XiaozhuanQinquan sized.jpg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4149725"/>
            <a:ext cx="183515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5" name="图片 24" descr="LishuHuashanmiao.jpg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835150" y="4149725"/>
            <a:ext cx="1800225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6" name="图片 25" descr="XingshuLantingxv.jpg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635375" y="4149725"/>
            <a:ext cx="187325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7" name="图片 26" descr="Treatise On Calligraphy.jpg">
            <a:hlinkClick r:id="rId19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5508625" y="4149725"/>
            <a:ext cx="1800225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8" name="图片 27" descr="KaishuOuyangxun.jpg">
            <a:hlinkClick r:id="rId21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7308850" y="4149725"/>
            <a:ext cx="183515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Administrator\Desktop\shufa\甲骨文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593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 descr="C:\Users\Administrator\Desktop\shufa\玄秘塔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0"/>
            <a:ext cx="4606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C:\Users\Administrator\Desktop\shufa\毛泽东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57238" y="0"/>
            <a:ext cx="45370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Administrator\Desktop\shufa\马王堆帛书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0"/>
            <a:ext cx="5184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标题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zh-CN" altLang="en-US" smtClean="0"/>
          </a:p>
        </p:txBody>
      </p:sp>
      <p:sp>
        <p:nvSpPr>
          <p:cNvPr id="3" name="副标题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zh-CN" altLang="en-US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58372" name="Picture 2" descr="http://265g.com/uploads/userup/0811/1112154013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1049958" y="2241947"/>
            <a:ext cx="6912767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ХАНЬФУ</a:t>
            </a:r>
            <a:endParaRPr lang="zh-CN" altLang="en-US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265g.com/uploads/userup/0811/1112154013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5" name="标题 1"/>
          <p:cNvSpPr>
            <a:spLocks noGrp="1"/>
          </p:cNvSpPr>
          <p:nvPr>
            <p:ph idx="4294967295"/>
          </p:nvPr>
        </p:nvSpPr>
        <p:spPr>
          <a:xfrm>
            <a:off x="250825" y="188913"/>
            <a:ext cx="5832475" cy="6669087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ru-RU" altLang="zh-CN" smtClean="0">
                <a:latin typeface="Arial" charset="0"/>
              </a:rPr>
              <a:t>         </a:t>
            </a:r>
            <a:r>
              <a:rPr lang="ru-RU" altLang="zh-CN" sz="2200" b="1" smtClean="0"/>
              <a:t>Ханьфу— традиционный костюм ханьцев Китая. В наши дни ханьфу надевается только во время торжественных церемоний или в исторических телесериалах и фильмах. Однако, в Китае и за границей есть культурные общества, которые посвящают свои силы возрождению ханьфу, это явление называется «ханьфу фусин»</a:t>
            </a:r>
            <a:endParaRPr lang="zh-CN" altLang="zh-CN" sz="2200" b="1" smtClean="0"/>
          </a:p>
          <a:p>
            <a:pPr algn="just"/>
            <a:endParaRPr lang="zh-CN" altLang="en-US" sz="22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265g.com/uploads/userup/0811/1112154013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0" y="333375"/>
            <a:ext cx="8229600" cy="4032250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ru-RU" altLang="zh-CN" sz="2200" b="1" smtClean="0"/>
              <a:t>Сортировка</a:t>
            </a:r>
            <a:endParaRPr lang="zh-CN" altLang="zh-CN" sz="2200" b="1" smtClean="0"/>
          </a:p>
          <a:p>
            <a:pPr algn="just">
              <a:lnSpc>
                <a:spcPct val="80000"/>
              </a:lnSpc>
            </a:pPr>
            <a:r>
              <a:rPr lang="zh-CN" altLang="zh-CN" sz="2200" b="1" smtClean="0"/>
              <a:t>衣</a:t>
            </a:r>
            <a:r>
              <a:rPr lang="ru-RU" altLang="zh-CN" sz="2200" b="1" smtClean="0"/>
              <a:t> (</a:t>
            </a:r>
            <a:r>
              <a:rPr lang="ru-RU" altLang="zh-CN" sz="2200" b="1" i="1" smtClean="0"/>
              <a:t>и</a:t>
            </a:r>
            <a:r>
              <a:rPr lang="ru-RU" altLang="zh-CN" sz="2200" b="1" smtClean="0"/>
              <a:t>) — нательное бельё или общее название. </a:t>
            </a:r>
            <a:endParaRPr lang="zh-CN" altLang="zh-CN" sz="2200" b="1" smtClean="0"/>
          </a:p>
          <a:p>
            <a:pPr algn="just">
              <a:lnSpc>
                <a:spcPct val="80000"/>
              </a:lnSpc>
            </a:pPr>
            <a:r>
              <a:rPr lang="zh-CN" altLang="zh-CN" sz="2200" b="1" smtClean="0"/>
              <a:t>袍</a:t>
            </a:r>
            <a:r>
              <a:rPr lang="ru-RU" altLang="zh-CN" sz="2200" b="1" smtClean="0"/>
              <a:t> (пао) — халат (Только мужской) </a:t>
            </a:r>
            <a:endParaRPr lang="zh-CN" altLang="zh-CN" sz="2200" b="1" smtClean="0"/>
          </a:p>
          <a:p>
            <a:pPr algn="just">
              <a:lnSpc>
                <a:spcPct val="80000"/>
              </a:lnSpc>
            </a:pPr>
            <a:r>
              <a:rPr lang="zh-CN" altLang="zh-CN" sz="2200" b="1" smtClean="0"/>
              <a:t>襦</a:t>
            </a:r>
            <a:r>
              <a:rPr lang="ru-RU" altLang="zh-CN" sz="2200" b="1" smtClean="0"/>
              <a:t> (жу) — короткая куртка, обычно надевается с чаном (обычно женская) </a:t>
            </a:r>
            <a:endParaRPr lang="zh-CN" altLang="zh-CN" sz="2200" b="1" smtClean="0"/>
          </a:p>
          <a:p>
            <a:pPr algn="just">
              <a:lnSpc>
                <a:spcPct val="80000"/>
              </a:lnSpc>
            </a:pPr>
            <a:r>
              <a:rPr lang="zh-CN" altLang="zh-CN" sz="2200" b="1" smtClean="0"/>
              <a:t>衫</a:t>
            </a:r>
            <a:r>
              <a:rPr lang="ru-RU" altLang="zh-CN" sz="2200" b="1" smtClean="0"/>
              <a:t> (шань) — верхняя одежда </a:t>
            </a:r>
            <a:endParaRPr lang="zh-CN" altLang="zh-CN" sz="2200" b="1" smtClean="0"/>
          </a:p>
          <a:p>
            <a:pPr algn="just">
              <a:lnSpc>
                <a:spcPct val="80000"/>
              </a:lnSpc>
            </a:pPr>
            <a:r>
              <a:rPr lang="zh-CN" altLang="zh-CN" sz="2200" b="1" smtClean="0"/>
              <a:t>裙</a:t>
            </a:r>
            <a:r>
              <a:rPr lang="ru-RU" altLang="zh-CN" sz="2200" b="1" smtClean="0"/>
              <a:t> (цюнь)/</a:t>
            </a:r>
            <a:r>
              <a:rPr lang="zh-CN" altLang="zh-CN" sz="2200" b="1" smtClean="0"/>
              <a:t>裳</a:t>
            </a:r>
            <a:r>
              <a:rPr lang="ru-RU" altLang="zh-CN" sz="2200" b="1" smtClean="0"/>
              <a:t> (чан) — цюнь — платье для женщины, чан — юбка для мужчины </a:t>
            </a:r>
            <a:endParaRPr lang="zh-CN" altLang="zh-CN" sz="2200" b="1" smtClean="0"/>
          </a:p>
          <a:p>
            <a:pPr algn="just">
              <a:lnSpc>
                <a:spcPct val="80000"/>
              </a:lnSpc>
            </a:pPr>
            <a:r>
              <a:rPr lang="zh-CN" altLang="zh-CN" sz="2200" b="1" smtClean="0"/>
              <a:t>褲</a:t>
            </a:r>
            <a:r>
              <a:rPr lang="ru-RU" altLang="zh-CN" sz="2200" b="1" smtClean="0"/>
              <a:t> (ку) — штаны </a:t>
            </a:r>
            <a:endParaRPr lang="zh-CN" altLang="zh-CN" sz="2200" b="1" smtClean="0"/>
          </a:p>
          <a:p>
            <a:pPr algn="just">
              <a:lnSpc>
                <a:spcPct val="80000"/>
              </a:lnSpc>
            </a:pPr>
            <a:r>
              <a:rPr lang="zh-CN" altLang="zh-CN" sz="2200" b="1" smtClean="0"/>
              <a:t>飾物</a:t>
            </a:r>
            <a:r>
              <a:rPr lang="ru-RU" altLang="zh-CN" sz="2200" b="1" smtClean="0"/>
              <a:t> (украшение) — вещь, вешающаяся на пояс </a:t>
            </a:r>
            <a:endParaRPr lang="zh-CN" altLang="zh-CN" sz="2200" b="1" smtClean="0"/>
          </a:p>
          <a:p>
            <a:pPr algn="just">
              <a:lnSpc>
                <a:spcPct val="80000"/>
              </a:lnSpc>
            </a:pPr>
            <a:r>
              <a:rPr lang="zh-CN" altLang="zh-CN" sz="2200" b="1" smtClean="0"/>
              <a:t>冠巾</a:t>
            </a:r>
            <a:r>
              <a:rPr lang="ru-RU" altLang="zh-CN" sz="2200" b="1" smtClean="0"/>
              <a:t> (гуань цзинь) — шапка или головной убор </a:t>
            </a:r>
            <a:endParaRPr lang="zh-CN" altLang="zh-CN" sz="2200" b="1" smtClean="0"/>
          </a:p>
          <a:p>
            <a:pPr algn="just">
              <a:lnSpc>
                <a:spcPct val="80000"/>
              </a:lnSpc>
            </a:pPr>
            <a:r>
              <a:rPr lang="zh-CN" altLang="zh-CN" sz="2200" b="1" smtClean="0"/>
              <a:t>履</a:t>
            </a:r>
            <a:r>
              <a:rPr lang="ru-RU" altLang="zh-CN" sz="2200" b="1" smtClean="0"/>
              <a:t> (Люй) — лёгкая матерчатая обувь </a:t>
            </a:r>
            <a:endParaRPr lang="zh-CN" altLang="zh-CN" sz="2200" b="1" smtClean="0"/>
          </a:p>
          <a:p>
            <a:pPr algn="just">
              <a:lnSpc>
                <a:spcPct val="80000"/>
              </a:lnSpc>
            </a:pPr>
            <a:endParaRPr lang="zh-CN" altLang="en-US" sz="2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265g.com/uploads/userup/0811/1112154013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250825" y="188913"/>
            <a:ext cx="9144000" cy="6858000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ru-RU" altLang="zh-CN" sz="2700" b="1" smtClean="0"/>
              <a:t>Один из мужских стилей </a:t>
            </a:r>
            <a:r>
              <a:rPr lang="ru-RU" altLang="zh-CN" sz="2700" b="1" i="1" smtClean="0"/>
              <a:t>шэньи</a:t>
            </a:r>
            <a:r>
              <a:rPr lang="ru-RU" altLang="zh-CN" sz="2700" b="1" smtClean="0"/>
              <a:t> (</a:t>
            </a:r>
            <a:r>
              <a:rPr lang="zh-CN" altLang="zh-CN" sz="2700" b="1" smtClean="0"/>
              <a:t>深衣</a:t>
            </a:r>
            <a:r>
              <a:rPr lang="ru-RU" altLang="zh-CN" sz="2700" b="1" smtClean="0"/>
              <a:t>), который называется </a:t>
            </a:r>
            <a:r>
              <a:rPr lang="ru-RU" altLang="zh-CN" sz="2700" b="1" i="1" smtClean="0"/>
              <a:t>чжицюй</a:t>
            </a:r>
            <a:r>
              <a:rPr lang="ru-RU" altLang="zh-CN" sz="2700" b="1" smtClean="0"/>
              <a:t> (</a:t>
            </a:r>
            <a:r>
              <a:rPr lang="zh-CN" altLang="zh-CN" sz="2700" b="1" smtClean="0"/>
              <a:t>直裾</a:t>
            </a:r>
            <a:r>
              <a:rPr lang="ru-RU" altLang="zh-CN" sz="2700" b="1" smtClean="0"/>
              <a:t>)</a:t>
            </a:r>
            <a:endParaRPr lang="zh-CN" altLang="zh-CN" sz="2000" b="1" smtClean="0"/>
          </a:p>
          <a:p>
            <a:pPr algn="just">
              <a:lnSpc>
                <a:spcPct val="80000"/>
              </a:lnSpc>
            </a:pPr>
            <a:r>
              <a:rPr lang="ru-RU" altLang="zh-CN" sz="2700" b="1" smtClean="0"/>
              <a:t>Неформальные костюмы</a:t>
            </a:r>
            <a:endParaRPr lang="zh-CN" altLang="zh-CN" sz="2000" b="1" smtClean="0"/>
          </a:p>
          <a:p>
            <a:pPr algn="just">
              <a:lnSpc>
                <a:spcPct val="80000"/>
              </a:lnSpc>
            </a:pPr>
            <a:r>
              <a:rPr lang="zh-CN" altLang="zh-CN" sz="2700" b="1" smtClean="0"/>
              <a:t>深衣</a:t>
            </a:r>
            <a:r>
              <a:rPr lang="ru-RU" altLang="zh-CN" sz="2700" b="1" smtClean="0"/>
              <a:t> (шэньи) — длинный халат </a:t>
            </a:r>
            <a:endParaRPr lang="zh-CN" altLang="zh-CN" sz="2000" b="1" smtClean="0"/>
          </a:p>
          <a:p>
            <a:pPr lvl="1" algn="just">
              <a:lnSpc>
                <a:spcPct val="80000"/>
              </a:lnSpc>
            </a:pPr>
            <a:r>
              <a:rPr lang="zh-CN" altLang="zh-CN" sz="2400" b="1" smtClean="0"/>
              <a:t>曲裾</a:t>
            </a:r>
            <a:r>
              <a:rPr lang="ru-RU" altLang="zh-CN" sz="2400" b="1" smtClean="0"/>
              <a:t> (цюйцзюй) — диагонально-упаковочный халат </a:t>
            </a:r>
            <a:endParaRPr lang="zh-CN" altLang="zh-CN" sz="1700" b="1" smtClean="0"/>
          </a:p>
          <a:p>
            <a:pPr algn="just">
              <a:lnSpc>
                <a:spcPct val="80000"/>
              </a:lnSpc>
            </a:pPr>
            <a:r>
              <a:rPr lang="zh-CN" altLang="zh-CN" sz="2800" b="1" smtClean="0"/>
              <a:t>直裾</a:t>
            </a:r>
            <a:r>
              <a:rPr lang="ru-RU" altLang="zh-CN" sz="2800" b="1" smtClean="0"/>
              <a:t> (чжицюй) — прямо-упаковочный халат </a:t>
            </a:r>
            <a:endParaRPr lang="zh-CN" altLang="zh-CN" sz="1900" b="1" smtClean="0"/>
          </a:p>
          <a:p>
            <a:pPr algn="just">
              <a:lnSpc>
                <a:spcPct val="80000"/>
              </a:lnSpc>
            </a:pPr>
            <a:r>
              <a:rPr lang="zh-CN" altLang="zh-CN" sz="2700" b="1" smtClean="0"/>
              <a:t>中衣</a:t>
            </a:r>
            <a:r>
              <a:rPr lang="ru-RU" altLang="zh-CN" sz="2700" b="1" smtClean="0"/>
              <a:t> (чжунъи)/</a:t>
            </a:r>
            <a:r>
              <a:rPr lang="zh-CN" altLang="zh-CN" sz="2700" b="1" smtClean="0"/>
              <a:t>中單</a:t>
            </a:r>
            <a:r>
              <a:rPr lang="ru-RU" altLang="zh-CN" sz="2700" b="1" smtClean="0"/>
              <a:t> (чжундань) — нательное бельё из хлопчатника или шёлка </a:t>
            </a:r>
            <a:endParaRPr lang="zh-CN" altLang="zh-CN" sz="2000" b="1" smtClean="0"/>
          </a:p>
          <a:p>
            <a:pPr algn="just">
              <a:lnSpc>
                <a:spcPct val="80000"/>
              </a:lnSpc>
            </a:pPr>
            <a:endParaRPr lang="zh-CN" altLang="en-US" sz="2700" smtClean="0"/>
          </a:p>
        </p:txBody>
      </p:sp>
      <p:pic>
        <p:nvPicPr>
          <p:cNvPr id="61444" name="图片 5" descr="http://upload.wikimedia.org/wikipedia/commons/thumb/c/cc/Zhiju.png/400px-Zhiju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4581525"/>
            <a:ext cx="4465637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265g.com/uploads/userup/0811/1112154013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0" y="260350"/>
            <a:ext cx="6732588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zh-CN" b="1"/>
              <a:t>衫裙</a:t>
            </a:r>
            <a:r>
              <a:rPr lang="ru-RU" altLang="zh-CN" b="1"/>
              <a:t> (шанцюнь) — открытая длинная до поясницы куртка с юбкой (сугубо женская) </a:t>
            </a:r>
            <a:endParaRPr lang="zh-CN" altLang="zh-CN" b="1"/>
          </a:p>
          <a:p>
            <a:r>
              <a:rPr lang="zh-CN" altLang="zh-CN" b="1"/>
              <a:t>襦裙</a:t>
            </a:r>
            <a:r>
              <a:rPr lang="ru-RU" altLang="zh-CN" b="1"/>
              <a:t> (жуцюнь) — короткая куртка с длиной юбкой </a:t>
            </a:r>
            <a:endParaRPr lang="zh-CN" altLang="zh-CN" b="1"/>
          </a:p>
          <a:p>
            <a:r>
              <a:rPr lang="zh-CN" altLang="zh-CN" b="1"/>
              <a:t>褲褶</a:t>
            </a:r>
            <a:r>
              <a:rPr lang="ru-RU" altLang="zh-CN" b="1"/>
              <a:t> (кучжэ) — костюм для верховой езды </a:t>
            </a:r>
            <a:endParaRPr lang="zh-CN" altLang="zh-CN" b="1"/>
          </a:p>
          <a:p>
            <a:r>
              <a:rPr lang="zh-CN" altLang="zh-CN" b="1"/>
              <a:t>直裰</a:t>
            </a:r>
            <a:r>
              <a:rPr lang="ru-RU" altLang="zh-CN" b="1"/>
              <a:t>/</a:t>
            </a:r>
            <a:r>
              <a:rPr lang="zh-CN" altLang="zh-CN" b="1"/>
              <a:t>直身</a:t>
            </a:r>
            <a:r>
              <a:rPr lang="ru-RU" altLang="zh-CN" b="1"/>
              <a:t> (чжидо/чжишэнь) — стиль халата династии Мин, похож на Чжицюй, но с разрезом в боках и скреплённые рукава </a:t>
            </a:r>
            <a:endParaRPr lang="zh-CN" altLang="zh-CN" b="1"/>
          </a:p>
          <a:p>
            <a:r>
              <a:rPr lang="zh-CN" altLang="zh-CN" b="1"/>
              <a:t>短打</a:t>
            </a:r>
            <a:r>
              <a:rPr lang="ru-RU" altLang="zh-CN" b="1"/>
              <a:t> (дуаньда) — Обычная одежда для простых людей, узкие рукава</a:t>
            </a:r>
            <a:r>
              <a:rPr lang="ru-RU" altLang="zh-CN"/>
              <a:t> </a:t>
            </a:r>
            <a:endParaRPr lang="zh-CN" altLang="zh-CN"/>
          </a:p>
        </p:txBody>
      </p:sp>
      <p:pic>
        <p:nvPicPr>
          <p:cNvPr id="62468" name="图片 4" descr="http://upload.wikimedia.org/wikipedia/commons/thumb/a/af/Shenyi-small.png/400px-Shenyi-smal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4581525"/>
            <a:ext cx="4248150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3"/>
          <p:cNvSpPr>
            <a:spLocks noGrp="1"/>
          </p:cNvSpPr>
          <p:nvPr>
            <p:ph type="title"/>
          </p:nvPr>
        </p:nvSpPr>
        <p:spPr>
          <a:xfrm>
            <a:off x="2987675" y="4005263"/>
            <a:ext cx="6480175" cy="936625"/>
          </a:xfrm>
        </p:spPr>
        <p:txBody>
          <a:bodyPr/>
          <a:lstStyle/>
          <a:p>
            <a:r>
              <a:rPr lang="ru-RU" altLang="zh-CN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КИТАЙСКАЯ   НАЦИОНАЛЬНАЯ                     ЖИВОПИСЬ</a:t>
            </a:r>
            <a:endParaRPr lang="zh-CN" altLang="en-US" sz="36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图片 1" descr="C:\Users\Administrator\Desktop\20090928105454_742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3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图片 2" descr="C:\Users\Administrator\Desktop\6a63f6246b600c336cc7b5891a4c510fd9f9a1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0"/>
            <a:ext cx="42846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图片 1" descr="C:\Users\Administrator\Desktop\2cee0049a472bdeedf24695c1815f1a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administrator\desktop\汉服\yy截图2012052021503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843213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 descr="c:\users\administrator\desktop\汉服\yy截图2012052021521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0"/>
            <a:ext cx="2271712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 descr="c:\users\administrator\desktop\汉服\yy截图2012052021543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875" y="1557338"/>
            <a:ext cx="1935163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 descr="c:\users\administrator\desktop\汉服\yy截图20120520215517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79838" y="3429000"/>
            <a:ext cx="23209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6" descr="c:\users\administrator\desktop\汉服\yy截图20120520215455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77050" y="981075"/>
            <a:ext cx="2097088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7" descr="c:\users\administrator\desktop\汉服\yy截图20120520215602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16688" y="3860800"/>
            <a:ext cx="2089150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8" descr="c:\users\administrator\desktop\汉服\yy截图20120520215620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1188" y="2924175"/>
            <a:ext cx="2124075" cy="333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600" decel="100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600" decel="100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00" decel="100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00" decel="100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600" decel="100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600" decel="100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00" decel="100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00" decel="100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327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70" decel="100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70" decel="100000"/>
                                        <p:tgtEl>
                                          <p:spTgt spid="3277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70" decel="100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770" decel="100000"/>
                                        <p:tgtEl>
                                          <p:spTgt spid="3277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4" dur="77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l.paipaitxt.com/118851/11/03/16/104_10699748_7a4fee0101c638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1405628" y="2948285"/>
            <a:ext cx="6469271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9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СПАСИБО</a:t>
            </a:r>
            <a:endParaRPr lang="zh-CN" altLang="en-US" sz="9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4"/>
          <p:cNvSpPr>
            <a:spLocks noChangeArrowheads="1"/>
          </p:cNvSpPr>
          <p:nvPr/>
        </p:nvSpPr>
        <p:spPr bwMode="auto">
          <a:xfrm>
            <a:off x="2286000" y="2136775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zh-CN">
              <a:latin typeface="Calibri" pitchFamily="34" charset="0"/>
            </a:endParaRPr>
          </a:p>
          <a:p>
            <a:endParaRPr lang="ru-RU" altLang="zh-CN">
              <a:latin typeface="Calibri" pitchFamily="34" charset="0"/>
            </a:endParaRPr>
          </a:p>
        </p:txBody>
      </p:sp>
      <p:sp>
        <p:nvSpPr>
          <p:cNvPr id="17411" name="矩形 6"/>
          <p:cNvSpPr>
            <a:spLocks noChangeArrowheads="1"/>
          </p:cNvSpPr>
          <p:nvPr/>
        </p:nvSpPr>
        <p:spPr bwMode="auto">
          <a:xfrm>
            <a:off x="179388" y="188913"/>
            <a:ext cx="9144000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zh-CN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altLang="zh-CN" b="1">
                <a:latin typeface="Times New Roman" pitchFamily="18" charset="0"/>
                <a:cs typeface="Times New Roman" pitchFamily="18" charset="0"/>
              </a:rPr>
              <a:t>Относительно времени зарождения этого искусства существуют разночтения. Сама традиция приписывает создания китайской живописи четырём отцам основателям: Гу Кайчжи (кит. </a:t>
            </a:r>
            <a:r>
              <a:rPr lang="zh-CN" altLang="en-US" b="1">
                <a:latin typeface="Times New Roman" pitchFamily="18" charset="0"/>
                <a:cs typeface="Times New Roman" pitchFamily="18" charset="0"/>
              </a:rPr>
              <a:t>顧愷之</a:t>
            </a:r>
            <a:r>
              <a:rPr lang="en-US" altLang="zh-CN" b="1">
                <a:latin typeface="Times New Roman" pitchFamily="18" charset="0"/>
                <a:cs typeface="Times New Roman" pitchFamily="18" charset="0"/>
              </a:rPr>
              <a:t>) (344 — 406 </a:t>
            </a:r>
            <a:r>
              <a:rPr lang="ru-RU" altLang="zh-CN" b="1">
                <a:latin typeface="Times New Roman" pitchFamily="18" charset="0"/>
                <a:cs typeface="Times New Roman" pitchFamily="18" charset="0"/>
              </a:rPr>
              <a:t>гг.), Лу Таньвэй (кит. </a:t>
            </a:r>
            <a:r>
              <a:rPr lang="zh-CN" altLang="en-US" b="1">
                <a:latin typeface="Times New Roman" pitchFamily="18" charset="0"/>
                <a:cs typeface="Times New Roman" pitchFamily="18" charset="0"/>
              </a:rPr>
              <a:t>陆探微 </a:t>
            </a:r>
            <a:r>
              <a:rPr lang="ru-RU" altLang="zh-CN" b="1">
                <a:latin typeface="Times New Roman" pitchFamily="18" charset="0"/>
                <a:cs typeface="Times New Roman" pitchFamily="18" charset="0"/>
              </a:rPr>
              <a:t>сер. </a:t>
            </a:r>
            <a:r>
              <a:rPr lang="en-US" altLang="zh-CN" b="1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ru-RU" altLang="zh-CN" b="1">
                <a:latin typeface="Times New Roman" pitchFamily="18" charset="0"/>
                <a:cs typeface="Times New Roman" pitchFamily="18" charset="0"/>
              </a:rPr>
              <a:t>века), Чжан Сэнъяо (ок. 500 - ок. 550гг.) и У Даоцзы (кит. </a:t>
            </a:r>
            <a:r>
              <a:rPr lang="zh-CN" altLang="en-US" b="1">
                <a:latin typeface="Times New Roman" pitchFamily="18" charset="0"/>
                <a:cs typeface="Times New Roman" pitchFamily="18" charset="0"/>
              </a:rPr>
              <a:t>吴道子</a:t>
            </a:r>
            <a:r>
              <a:rPr lang="en-US" altLang="zh-CN" b="1">
                <a:latin typeface="Times New Roman" pitchFamily="18" charset="0"/>
                <a:cs typeface="Times New Roman" pitchFamily="18" charset="0"/>
              </a:rPr>
              <a:t>, 680 — 740 </a:t>
            </a:r>
            <a:r>
              <a:rPr lang="ru-RU" altLang="zh-CN" b="1">
                <a:latin typeface="Times New Roman" pitchFamily="18" charset="0"/>
                <a:cs typeface="Times New Roman" pitchFamily="18" charset="0"/>
              </a:rPr>
              <a:t>гг.), живших с </a:t>
            </a:r>
            <a:r>
              <a:rPr lang="en-US" altLang="zh-CN" b="1">
                <a:latin typeface="Times New Roman" pitchFamily="18" charset="0"/>
                <a:cs typeface="Times New Roman" pitchFamily="18" charset="0"/>
              </a:rPr>
              <a:t>V-</a:t>
            </a:r>
            <a:r>
              <a:rPr lang="ru-RU" altLang="zh-CN" b="1">
                <a:latin typeface="Times New Roman" pitchFamily="18" charset="0"/>
                <a:cs typeface="Times New Roman" pitchFamily="18" charset="0"/>
              </a:rPr>
              <a:t>го по </a:t>
            </a:r>
            <a:r>
              <a:rPr lang="en-US" altLang="zh-CN" b="1">
                <a:latin typeface="Times New Roman" pitchFamily="18" charset="0"/>
                <a:cs typeface="Times New Roman" pitchFamily="18" charset="0"/>
              </a:rPr>
              <a:t>VIII </a:t>
            </a:r>
            <a:r>
              <a:rPr lang="ru-RU" altLang="zh-CN" b="1">
                <a:latin typeface="Times New Roman" pitchFamily="18" charset="0"/>
                <a:cs typeface="Times New Roman" pitchFamily="18" charset="0"/>
              </a:rPr>
              <a:t>века нашей эры.</a:t>
            </a:r>
          </a:p>
          <a:p>
            <a:pPr algn="just"/>
            <a:r>
              <a:rPr lang="ru-RU" altLang="zh-CN" b="1">
                <a:latin typeface="Times New Roman" pitchFamily="18" charset="0"/>
                <a:cs typeface="Times New Roman" pitchFamily="18" charset="0"/>
              </a:rPr>
              <a:t>              Периоды правлений династий Тан и Сун считаются временем наивысшего расцвета китайской культуры. Это же можно сказать и о китайской живописи. </a:t>
            </a:r>
          </a:p>
          <a:p>
            <a:pPr algn="just"/>
            <a:r>
              <a:rPr lang="ru-RU" altLang="zh-CN" b="1">
                <a:latin typeface="Times New Roman" pitchFamily="18" charset="0"/>
                <a:cs typeface="Times New Roman" pitchFamily="18" charset="0"/>
              </a:rPr>
              <a:t>             На протяжении последующих династий Юань, Мин и Цин художники ориентировались на образцы именно Сунского периода. В отличие от художников Тан и Сун, живописцы последующих эпох не стремились к созданию новых стилей, а наоборот, всячески подражали стилям ушедших эпох. И часто делали это на очень хорошем уровне, как художники времён монгольской династии Юань, последовавшей за эпохой Сун.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http://pic5.bbzhi.com/qitabizhi/zhongguofengshuimohuabizhi/zhongguofengshuimohuabizhi_474694_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9" name="Rectangle 7"/>
          <p:cNvSpPr>
            <a:spLocks noGrp="1"/>
          </p:cNvSpPr>
          <p:nvPr>
            <p:ph type="title"/>
          </p:nvPr>
        </p:nvSpPr>
        <p:spPr>
          <a:xfrm>
            <a:off x="755650" y="274638"/>
            <a:ext cx="7931150" cy="5675312"/>
          </a:xfrm>
        </p:spPr>
        <p:txBody>
          <a:bodyPr/>
          <a:lstStyle/>
          <a:p>
            <a:pPr algn="just"/>
            <a:r>
              <a:rPr lang="be-BY" altLang="zh-CN" sz="2000" b="1" smtClean="0">
                <a:solidFill>
                  <a:schemeClr val="bg1"/>
                </a:solidFill>
                <a:latin typeface="Arial" charset="0"/>
              </a:rPr>
              <a:t>                  </a:t>
            </a:r>
            <a:r>
              <a:rPr lang="en-US" altLang="zh-CN" sz="2000" b="1" smtClean="0">
                <a:solidFill>
                  <a:srgbClr val="663300"/>
                </a:solidFill>
              </a:rPr>
              <a:t>XVI - XVII </a:t>
            </a:r>
            <a:r>
              <a:rPr lang="ru-RU" altLang="zh-CN" sz="2000" b="1" smtClean="0">
                <a:solidFill>
                  <a:srgbClr val="663300"/>
                </a:solidFill>
              </a:rPr>
              <a:t>века обернулись для Китая эпохой больших перемен и не только из-за маньчжурского завоевания. С началом колониальной эры Китай начинает всё сильнее подвергаться культурному влиянию европейцев. Отражением этого факта стала трансформация китайской живописи. </a:t>
            </a:r>
            <a:r>
              <a:rPr lang="ru-RU" altLang="zh-CN" sz="2000" b="1" smtClean="0">
                <a:solidFill>
                  <a:srgbClr val="663300"/>
                </a:solidFill>
                <a:latin typeface="Arial" charset="0"/>
              </a:rPr>
              <a:t>                                                </a:t>
            </a:r>
            <a:r>
              <a:rPr lang="ru-RU" altLang="zh-CN" sz="2000" b="1" smtClean="0">
                <a:solidFill>
                  <a:srgbClr val="663300"/>
                </a:solidFill>
              </a:rPr>
              <a:t>Одним из интереснейших китайских художников эпохи Цин считается Джузеппе Кастильоне (1688 — 1766), итальянский монах-иезуит, миссионер и придворный художник и архитектор в Китае. Именно этот человек стал первым художником, совместившим китайские и европейские традиции в своём рисунке.</a:t>
            </a:r>
            <a:br>
              <a:rPr lang="ru-RU" altLang="zh-CN" sz="2000" b="1" smtClean="0">
                <a:solidFill>
                  <a:srgbClr val="663300"/>
                </a:solidFill>
              </a:rPr>
            </a:br>
            <a:endParaRPr lang="ru-RU" sz="2000" b="1" smtClean="0">
              <a:solidFill>
                <a:srgbClr val="663300"/>
              </a:solidFill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图片 1" descr="0_4a304_9df2fa5f_ori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图片 1" descr="0_73c06_a9dc0c_X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6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图片 1" descr="initpintu_副本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图片 1" descr="0_13749_f6ebbbb6_X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5"/>
            <a:ext cx="9001125" cy="650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C087EE45DA8B643AF8AC430A6B82E98" ma:contentTypeVersion="0" ma:contentTypeDescription="Создание документа." ma:contentTypeScope="" ma:versionID="0cafe08341b913e3b1708e116774420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C2481ED-D639-4245-B15E-A931B2FC92B8}"/>
</file>

<file path=customXml/itemProps2.xml><?xml version="1.0" encoding="utf-8"?>
<ds:datastoreItem xmlns:ds="http://schemas.openxmlformats.org/officeDocument/2006/customXml" ds:itemID="{3C735CCA-5490-4C59-BA7A-F0CAC898B851}"/>
</file>

<file path=customXml/itemProps3.xml><?xml version="1.0" encoding="utf-8"?>
<ds:datastoreItem xmlns:ds="http://schemas.openxmlformats.org/officeDocument/2006/customXml" ds:itemID="{0F41EF91-CC2E-442A-B700-60488D86CA19}"/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587</Words>
  <Application>Microsoft Office PowerPoint</Application>
  <PresentationFormat>On-screen Show (4:3)</PresentationFormat>
  <Paragraphs>44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8" baseType="lpstr">
      <vt:lpstr>Calibri</vt:lpstr>
      <vt:lpstr>宋体</vt:lpstr>
      <vt:lpstr>Arial</vt:lpstr>
      <vt:lpstr>Times New Roman</vt:lpstr>
      <vt:lpstr>Office 主题</vt:lpstr>
      <vt:lpstr>Слайд 1</vt:lpstr>
      <vt:lpstr>ЖИВОПИСЬ  КАЛЛИГРАФИЯ  ХАНЬФУ </vt:lpstr>
      <vt:lpstr>КИТАЙСКАЯ   НАЦИОНАЛЬНАЯ                     ЖИВОПИСЬ</vt:lpstr>
      <vt:lpstr>Слайд 4</vt:lpstr>
      <vt:lpstr>                  XVI - XVII века обернулись для Китая эпохой больших перемен и не только из-за маньчжурского завоевания. С началом колониальной эры Китай начинает всё сильнее подвергаться культурному влиянию европейцев. Отражением этого факта стала трансформация китайской живописи.                                                 Одним из интереснейших китайских художников эпохи Цин считается Джузеппе Кастильоне (1688 — 1766), итальянский монах-иезуит, миссионер и придворный художник и архитектор в Китае. Именно этот человек стал первым художником, совместившим китайские и европейские традиции в своём рисунке.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КАЛЛИГРАФИЯ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Лена</cp:lastModifiedBy>
  <cp:revision>38</cp:revision>
  <dcterms:created xsi:type="dcterms:W3CDTF">2012-05-19T12:23:42Z</dcterms:created>
  <dcterms:modified xsi:type="dcterms:W3CDTF">2013-02-02T12:16:18Z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0x0101001C087EE45DA8B643AF8AC430A6B82E98</vt:lpwstr>
  </property>
</Properties>
</file>